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4642" y="1348740"/>
            <a:ext cx="3849115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2377" y="2000250"/>
            <a:ext cx="8073644" cy="4393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314878" y="7123235"/>
            <a:ext cx="1430020" cy="165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93902" y="7123235"/>
            <a:ext cx="1083310" cy="165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886563" y="7123235"/>
            <a:ext cx="191134" cy="165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6442" y="13487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1908301" y="2397252"/>
            <a:ext cx="1640205" cy="2567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ASSUME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DB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DD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DQ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DT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DW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37102" y="2835402"/>
            <a:ext cx="127000" cy="2129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51502" y="2762981"/>
            <a:ext cx="2750820" cy="2202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9800"/>
              </a:lnSpc>
            </a:pPr>
            <a:r>
              <a:rPr dirty="0" sz="2400" spc="-5">
                <a:latin typeface="Times New Roman"/>
                <a:cs typeface="Times New Roman"/>
              </a:rPr>
              <a:t>Defined Byte.  </a:t>
            </a:r>
            <a:r>
              <a:rPr dirty="0" sz="2400">
                <a:latin typeface="Times New Roman"/>
                <a:cs typeface="Times New Roman"/>
              </a:rPr>
              <a:t>Defined Double</a:t>
            </a:r>
            <a:r>
              <a:rPr dirty="0" sz="2400" spc="-1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Word  </a:t>
            </a:r>
            <a:r>
              <a:rPr dirty="0" sz="2400" spc="-5">
                <a:latin typeface="Times New Roman"/>
                <a:cs typeface="Times New Roman"/>
              </a:rPr>
              <a:t>Defined Quad Word  Define </a:t>
            </a:r>
            <a:r>
              <a:rPr dirty="0" sz="2400">
                <a:latin typeface="Times New Roman"/>
                <a:cs typeface="Times New Roman"/>
              </a:rPr>
              <a:t>Ten </a:t>
            </a:r>
            <a:r>
              <a:rPr dirty="0" sz="2400" spc="-5">
                <a:latin typeface="Times New Roman"/>
                <a:cs typeface="Times New Roman"/>
              </a:rPr>
              <a:t>Bytes  </a:t>
            </a:r>
            <a:r>
              <a:rPr dirty="0" sz="2400">
                <a:latin typeface="Times New Roman"/>
                <a:cs typeface="Times New Roman"/>
              </a:rPr>
              <a:t>Define</a:t>
            </a:r>
            <a:r>
              <a:rPr dirty="0" sz="2400" spc="-114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Word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51102" y="1940052"/>
            <a:ext cx="8049895" cy="3736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Example</a:t>
            </a:r>
            <a:r>
              <a:rPr dirty="0" sz="2400" spc="-5"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354965">
              <a:lnSpc>
                <a:spcPct val="100000"/>
              </a:lnSpc>
              <a:spcBef>
                <a:spcPts val="570"/>
              </a:spcBef>
              <a:tabLst>
                <a:tab pos="184023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DATA1	</a:t>
            </a:r>
            <a:r>
              <a:rPr dirty="0" sz="2400" b="1">
                <a:latin typeface="Times New Roman"/>
                <a:cs typeface="Times New Roman"/>
              </a:rPr>
              <a:t>SEGMENT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875"/>
              </a:lnSpc>
              <a:spcBef>
                <a:spcPts val="570"/>
              </a:spcBef>
            </a:pPr>
            <a:r>
              <a:rPr dirty="0" sz="2400">
                <a:latin typeface="Times New Roman"/>
                <a:cs typeface="Times New Roman"/>
              </a:rPr>
              <a:t>; </a:t>
            </a:r>
            <a:r>
              <a:rPr dirty="0" sz="2400" spc="-5">
                <a:latin typeface="Times New Roman"/>
                <a:cs typeface="Times New Roman"/>
              </a:rPr>
              <a:t>Location counter will point to 0009 after assembler</a:t>
            </a:r>
            <a:r>
              <a:rPr dirty="0" sz="2400" spc="-7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reads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875"/>
              </a:lnSpc>
            </a:pPr>
            <a:r>
              <a:rPr dirty="0" sz="2400" spc="-5">
                <a:latin typeface="Times New Roman"/>
                <a:cs typeface="Times New Roman"/>
              </a:rPr>
              <a:t>;next</a:t>
            </a:r>
            <a:r>
              <a:rPr dirty="0" sz="2400" spc="-10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statement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70"/>
              </a:spcBef>
              <a:tabLst>
                <a:tab pos="1473835" algn="l"/>
                <a:tab pos="2049780" algn="l"/>
                <a:tab pos="2354580" algn="l"/>
                <a:tab pos="3669665" algn="l"/>
                <a:tab pos="640969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SALES	DB	</a:t>
            </a:r>
            <a:r>
              <a:rPr dirty="0" sz="2400" b="1">
                <a:latin typeface="Times New Roman"/>
                <a:cs typeface="Times New Roman"/>
              </a:rPr>
              <a:t>9	</a:t>
            </a:r>
            <a:r>
              <a:rPr dirty="0" sz="2400" spc="-5" b="1">
                <a:latin typeface="Times New Roman"/>
                <a:cs typeface="Times New Roman"/>
              </a:rPr>
              <a:t>DUP(?)	</a:t>
            </a:r>
            <a:r>
              <a:rPr dirty="0" sz="2400">
                <a:latin typeface="Times New Roman"/>
                <a:cs typeface="Times New Roman"/>
              </a:rPr>
              <a:t>;declare an array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of </a:t>
            </a:r>
            <a:r>
              <a:rPr dirty="0" sz="2400">
                <a:latin typeface="Times New Roman"/>
                <a:cs typeface="Times New Roman"/>
              </a:rPr>
              <a:t>9	</a:t>
            </a:r>
            <a:r>
              <a:rPr dirty="0" sz="2400" spc="-5">
                <a:latin typeface="Times New Roman"/>
                <a:cs typeface="Times New Roman"/>
              </a:rPr>
              <a:t>bytes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70"/>
              </a:spcBef>
              <a:tabLst>
                <a:tab pos="2755265" algn="l"/>
                <a:tab pos="428498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EVEN	</a:t>
            </a:r>
            <a:r>
              <a:rPr dirty="0" sz="2400">
                <a:latin typeface="Times New Roman"/>
                <a:cs typeface="Times New Roman"/>
              </a:rPr>
              <a:t>;</a:t>
            </a:r>
            <a:r>
              <a:rPr dirty="0" sz="2400" spc="-5">
                <a:latin typeface="Times New Roman"/>
                <a:cs typeface="Times New Roman"/>
              </a:rPr>
              <a:t> increment	location counter to</a:t>
            </a:r>
            <a:r>
              <a:rPr dirty="0" sz="2400" spc="-7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000AH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875"/>
              </a:lnSpc>
              <a:spcBef>
                <a:spcPts val="570"/>
              </a:spcBef>
              <a:tabLst>
                <a:tab pos="1829435" algn="l"/>
                <a:tab pos="2507615" algn="l"/>
                <a:tab pos="3117850" algn="l"/>
                <a:tab pos="440499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RECORD	</a:t>
            </a:r>
            <a:r>
              <a:rPr dirty="0" sz="2400" b="1">
                <a:latin typeface="Times New Roman"/>
                <a:cs typeface="Times New Roman"/>
              </a:rPr>
              <a:t>DW	100	</a:t>
            </a:r>
            <a:r>
              <a:rPr dirty="0" sz="2400" spc="-5" b="1">
                <a:latin typeface="Times New Roman"/>
                <a:cs typeface="Times New Roman"/>
              </a:rPr>
              <a:t>DUP(</a:t>
            </a:r>
            <a:r>
              <a:rPr dirty="0" sz="2400" b="1">
                <a:latin typeface="Times New Roman"/>
                <a:cs typeface="Times New Roman"/>
              </a:rPr>
              <a:t> 0 )	</a:t>
            </a:r>
            <a:r>
              <a:rPr dirty="0" sz="2400">
                <a:latin typeface="Times New Roman"/>
                <a:cs typeface="Times New Roman"/>
              </a:rPr>
              <a:t>;Array of 100 </a:t>
            </a:r>
            <a:r>
              <a:rPr dirty="0" sz="2400" spc="-5">
                <a:latin typeface="Times New Roman"/>
                <a:cs typeface="Times New Roman"/>
              </a:rPr>
              <a:t>words will</a:t>
            </a:r>
            <a:r>
              <a:rPr dirty="0" sz="2400" spc="-6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start</a:t>
            </a:r>
            <a:endParaRPr sz="2400">
              <a:latin typeface="Times New Roman"/>
              <a:cs typeface="Times New Roman"/>
            </a:endParaRPr>
          </a:p>
          <a:p>
            <a:pPr algn="ctr" marL="33528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;from an even address </a:t>
            </a:r>
            <a:r>
              <a:rPr dirty="0" sz="2400" spc="-5">
                <a:latin typeface="Times New Roman"/>
                <a:cs typeface="Times New Roman"/>
              </a:rPr>
              <a:t>for quicker</a:t>
            </a:r>
            <a:r>
              <a:rPr dirty="0" sz="2400" spc="-114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read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70"/>
              </a:spcBef>
              <a:tabLst>
                <a:tab pos="18415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DATA1	ENDS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899263" y="7123235"/>
            <a:ext cx="165735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z="1100" spc="-5">
                <a:latin typeface="Times New Roman"/>
                <a:cs typeface="Times New Roman"/>
              </a:rPr>
              <a:t>10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22902" y="1911858"/>
            <a:ext cx="307022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Group Related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Segments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205"/>
              </a:lnSpc>
            </a:pPr>
            <a:fld id="{81D60167-4931-47E6-BA6A-407CBD079E47}" type="slidenum">
              <a:rPr dirty="0" spc="-5"/>
              <a:t>11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1679701" y="1911858"/>
            <a:ext cx="1955800" cy="19837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1840864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GROU</a:t>
            </a:r>
            <a:r>
              <a:rPr dirty="0" sz="2400" b="1">
                <a:latin typeface="Times New Roman"/>
                <a:cs typeface="Times New Roman"/>
              </a:rPr>
              <a:t>P	</a:t>
            </a:r>
            <a:r>
              <a:rPr dirty="0" sz="2400" b="1" i="1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LABLE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NAME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OFFSET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ORG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8502" y="3518153"/>
            <a:ext cx="12700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22902" y="3518153"/>
            <a:ext cx="117538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O</a:t>
            </a:r>
            <a:r>
              <a:rPr dirty="0" sz="2400" spc="-5">
                <a:latin typeface="Times New Roman"/>
                <a:cs typeface="Times New Roman"/>
              </a:rPr>
              <a:t>riginate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98702" y="2378202"/>
            <a:ext cx="146812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GROUP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205"/>
              </a:lnSpc>
            </a:pPr>
            <a:fld id="{81D60167-4931-47E6-BA6A-407CBD079E47}" type="slidenum">
              <a:rPr dirty="0" spc="-5"/>
              <a:t>11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4041902" y="2378202"/>
            <a:ext cx="12700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6302" y="2378202"/>
            <a:ext cx="309562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The </a:t>
            </a:r>
            <a:r>
              <a:rPr dirty="0" sz="2400" spc="-5" b="1">
                <a:latin typeface="Times New Roman"/>
                <a:cs typeface="Times New Roman"/>
              </a:rPr>
              <a:t>GROUP </a:t>
            </a:r>
            <a:r>
              <a:rPr dirty="0" sz="2400" spc="-5">
                <a:latin typeface="Times New Roman"/>
                <a:cs typeface="Times New Roman"/>
              </a:rPr>
              <a:t>directive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8702" y="2743200"/>
            <a:ext cx="7296784" cy="19107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740410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used to group the logical segments named after the  directive into one logical group</a:t>
            </a:r>
            <a:r>
              <a:rPr dirty="0" sz="2400" spc="-8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segment.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  <a:tab pos="2755265" algn="l"/>
                <a:tab pos="36696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INCLUDE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This </a:t>
            </a:r>
            <a:r>
              <a:rPr dirty="0" sz="2400" spc="-5" b="1">
                <a:latin typeface="Times New Roman"/>
                <a:cs typeface="Times New Roman"/>
              </a:rPr>
              <a:t>INCLUDE</a:t>
            </a:r>
            <a:r>
              <a:rPr dirty="0" sz="2400" spc="-15" b="1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directive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is 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used </a:t>
            </a:r>
            <a:r>
              <a:rPr dirty="0" sz="2400">
                <a:latin typeface="Times New Roman"/>
                <a:cs typeface="Times New Roman"/>
              </a:rPr>
              <a:t>to insert a </a:t>
            </a:r>
            <a:r>
              <a:rPr dirty="0" sz="2400" spc="-5">
                <a:latin typeface="Times New Roman"/>
                <a:cs typeface="Times New Roman"/>
              </a:rPr>
              <a:t>block of source code from </a:t>
            </a:r>
            <a:r>
              <a:rPr dirty="0" sz="2400">
                <a:latin typeface="Times New Roman"/>
                <a:cs typeface="Times New Roman"/>
              </a:rPr>
              <a:t>the </a:t>
            </a:r>
            <a:r>
              <a:rPr dirty="0" sz="2400" spc="-5">
                <a:latin typeface="Times New Roman"/>
                <a:cs typeface="Times New Roman"/>
              </a:rPr>
              <a:t>named file  </a:t>
            </a:r>
            <a:r>
              <a:rPr dirty="0" sz="2400">
                <a:latin typeface="Times New Roman"/>
                <a:cs typeface="Times New Roman"/>
              </a:rPr>
              <a:t>into the current </a:t>
            </a:r>
            <a:r>
              <a:rPr dirty="0" sz="2400" spc="-5">
                <a:latin typeface="Times New Roman"/>
                <a:cs typeface="Times New Roman"/>
              </a:rPr>
              <a:t>source</a:t>
            </a:r>
            <a:r>
              <a:rPr dirty="0" sz="2400" spc="-1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module.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66442" y="8915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89502" y="2321052"/>
            <a:ext cx="127000" cy="815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205"/>
              </a:lnSpc>
            </a:pPr>
            <a:fld id="{81D60167-4931-47E6-BA6A-407CBD079E47}" type="slidenum">
              <a:rPr dirty="0" spc="-5"/>
              <a:t>11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4803902" y="2248631"/>
            <a:ext cx="1260475" cy="887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9800"/>
              </a:lnSpc>
            </a:pPr>
            <a:r>
              <a:rPr dirty="0" sz="2400" spc="-10">
                <a:latin typeface="Times New Roman"/>
                <a:cs typeface="Times New Roman"/>
              </a:rPr>
              <a:t>P</a:t>
            </a:r>
            <a:r>
              <a:rPr dirty="0" sz="2400" spc="-5">
                <a:latin typeface="Times New Roman"/>
                <a:cs typeface="Times New Roman"/>
              </a:rPr>
              <a:t>rocedure  </a:t>
            </a:r>
            <a:r>
              <a:rPr dirty="0" sz="2400" spc="-5">
                <a:latin typeface="Times New Roman"/>
                <a:cs typeface="Times New Roman"/>
              </a:rPr>
              <a:t>Pointer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0701" y="2321052"/>
            <a:ext cx="1402080" cy="1253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10" b="1">
                <a:latin typeface="Times New Roman"/>
                <a:cs typeface="Times New Roman"/>
              </a:rPr>
              <a:t>PROC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PTR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PUBLC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60701" y="3635502"/>
            <a:ext cx="1892300" cy="1253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SEGMENT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SHORT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TYPE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3902" y="1635252"/>
            <a:ext cx="8022590" cy="3943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508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27552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PROC       </a:t>
            </a:r>
            <a:r>
              <a:rPr dirty="0" sz="2400" spc="135" b="1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The </a:t>
            </a:r>
            <a:r>
              <a:rPr dirty="0" sz="2400" spc="-5" b="1">
                <a:latin typeface="Times New Roman"/>
                <a:cs typeface="Times New Roman"/>
              </a:rPr>
              <a:t>PROC </a:t>
            </a:r>
            <a:r>
              <a:rPr dirty="0" sz="2400" spc="-5">
                <a:latin typeface="Times New Roman"/>
                <a:cs typeface="Times New Roman"/>
              </a:rPr>
              <a:t>directive is used to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identify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the  start of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procedure. </a:t>
            </a:r>
            <a:r>
              <a:rPr dirty="0" sz="2400">
                <a:latin typeface="Times New Roman"/>
                <a:cs typeface="Times New Roman"/>
              </a:rPr>
              <a:t>The term </a:t>
            </a:r>
            <a:r>
              <a:rPr dirty="0" sz="2400" spc="-5">
                <a:latin typeface="Times New Roman"/>
                <a:cs typeface="Times New Roman"/>
              </a:rPr>
              <a:t>near or far is used </a:t>
            </a:r>
            <a:r>
              <a:rPr dirty="0" sz="2400">
                <a:latin typeface="Times New Roman"/>
                <a:cs typeface="Times New Roman"/>
              </a:rPr>
              <a:t>to </a:t>
            </a:r>
            <a:r>
              <a:rPr dirty="0" sz="2400" spc="-5">
                <a:latin typeface="Times New Roman"/>
                <a:cs typeface="Times New Roman"/>
              </a:rPr>
              <a:t>specify </a:t>
            </a:r>
            <a:r>
              <a:rPr dirty="0" sz="2400">
                <a:latin typeface="Times New Roman"/>
                <a:cs typeface="Times New Roman"/>
              </a:rPr>
              <a:t>the  type </a:t>
            </a:r>
            <a:r>
              <a:rPr dirty="0" sz="2400" spc="-5">
                <a:latin typeface="Times New Roman"/>
                <a:cs typeface="Times New Roman"/>
              </a:rPr>
              <a:t>of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10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procedure.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  <a:p>
            <a:pPr marL="355600" marR="130175" indent="571500">
              <a:lnSpc>
                <a:spcPct val="100000"/>
              </a:lnSpc>
              <a:spcBef>
                <a:spcPts val="570"/>
              </a:spcBef>
              <a:tabLst>
                <a:tab pos="2755265" algn="l"/>
                <a:tab pos="4584065" algn="l"/>
                <a:tab pos="544004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SMART	PROC	FAR	</a:t>
            </a:r>
            <a:r>
              <a:rPr dirty="0" sz="2400">
                <a:latin typeface="Times New Roman"/>
                <a:cs typeface="Times New Roman"/>
              </a:rPr>
              <a:t>; </a:t>
            </a:r>
            <a:r>
              <a:rPr dirty="0" sz="2400" spc="-5">
                <a:latin typeface="Times New Roman"/>
                <a:cs typeface="Times New Roman"/>
              </a:rPr>
              <a:t>This</a:t>
            </a:r>
            <a:r>
              <a:rPr dirty="0" sz="2400" spc="-7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identifies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that  </a:t>
            </a:r>
            <a:r>
              <a:rPr dirty="0" sz="2400">
                <a:latin typeface="Times New Roman"/>
                <a:cs typeface="Times New Roman"/>
              </a:rPr>
              <a:t>the start of a procedure named </a:t>
            </a:r>
            <a:r>
              <a:rPr dirty="0" sz="2400" spc="-5">
                <a:latin typeface="Times New Roman"/>
                <a:cs typeface="Times New Roman"/>
              </a:rPr>
              <a:t>as SMART </a:t>
            </a:r>
            <a:r>
              <a:rPr dirty="0" sz="2400">
                <a:latin typeface="Times New Roman"/>
                <a:cs typeface="Times New Roman"/>
              </a:rPr>
              <a:t>and instructs the  assembler that the </a:t>
            </a:r>
            <a:r>
              <a:rPr dirty="0" sz="2400" spc="-5">
                <a:latin typeface="Times New Roman"/>
                <a:cs typeface="Times New Roman"/>
              </a:rPr>
              <a:t>procedure is far</a:t>
            </a:r>
            <a:r>
              <a:rPr dirty="0" sz="2400" spc="-10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  <a:spcBef>
                <a:spcPts val="570"/>
              </a:spcBef>
              <a:tabLst>
                <a:tab pos="27559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SMART	ENDP</a:t>
            </a:r>
            <a:endParaRPr sz="2400">
              <a:latin typeface="Times New Roman"/>
              <a:cs typeface="Times New Roman"/>
            </a:endParaRPr>
          </a:p>
          <a:p>
            <a:pPr marL="355600" marR="386080" indent="571500">
              <a:lnSpc>
                <a:spcPct val="100000"/>
              </a:lnSpc>
              <a:spcBef>
                <a:spcPts val="570"/>
              </a:spcBef>
            </a:pPr>
            <a:r>
              <a:rPr dirty="0" sz="2400" spc="-5">
                <a:latin typeface="Times New Roman"/>
                <a:cs typeface="Times New Roman"/>
              </a:rPr>
              <a:t>This PROC is used with ENDP </a:t>
            </a:r>
            <a:r>
              <a:rPr dirty="0" sz="2400">
                <a:latin typeface="Times New Roman"/>
                <a:cs typeface="Times New Roman"/>
              </a:rPr>
              <a:t>to indicate the </a:t>
            </a:r>
            <a:r>
              <a:rPr dirty="0" sz="2400" spc="-5">
                <a:latin typeface="Times New Roman"/>
                <a:cs typeface="Times New Roman"/>
              </a:rPr>
              <a:t>break of 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10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procedure.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205"/>
              </a:lnSpc>
            </a:pPr>
            <a:fld id="{81D60167-4931-47E6-BA6A-407CBD079E47}" type="slidenum">
              <a:rPr dirty="0" spc="-5"/>
              <a:t>11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48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3902" y="1635252"/>
            <a:ext cx="8004809" cy="2337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64516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1840864" algn="l"/>
                <a:tab pos="2755265" algn="l"/>
              </a:tabLst>
            </a:pPr>
            <a:r>
              <a:rPr dirty="0" sz="2400" b="1">
                <a:latin typeface="Times New Roman"/>
                <a:cs typeface="Times New Roman"/>
              </a:rPr>
              <a:t>PTR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This </a:t>
            </a:r>
            <a:r>
              <a:rPr dirty="0" sz="2400" spc="-5" b="1">
                <a:latin typeface="Times New Roman"/>
                <a:cs typeface="Times New Roman"/>
              </a:rPr>
              <a:t>PTR </a:t>
            </a:r>
            <a:r>
              <a:rPr dirty="0" sz="2400" spc="-5">
                <a:latin typeface="Times New Roman"/>
                <a:cs typeface="Times New Roman"/>
              </a:rPr>
              <a:t>operator is used </a:t>
            </a:r>
            <a:r>
              <a:rPr dirty="0" sz="2400">
                <a:latin typeface="Times New Roman"/>
                <a:cs typeface="Times New Roman"/>
              </a:rPr>
              <a:t>to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assign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  </a:t>
            </a:r>
            <a:r>
              <a:rPr dirty="0" sz="2400" spc="-5">
                <a:latin typeface="Times New Roman"/>
                <a:cs typeface="Times New Roman"/>
              </a:rPr>
              <a:t>specific type of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variable or to 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8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label.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  <a:p>
            <a:pPr marL="355600" marR="5080" indent="571500">
              <a:lnSpc>
                <a:spcPct val="100000"/>
              </a:lnSpc>
              <a:spcBef>
                <a:spcPts val="570"/>
              </a:spcBef>
              <a:tabLst>
                <a:tab pos="1840864" algn="l"/>
                <a:tab pos="27552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INC	[BX]	</a:t>
            </a:r>
            <a:r>
              <a:rPr dirty="0" sz="2400" b="1">
                <a:latin typeface="Times New Roman"/>
                <a:cs typeface="Times New Roman"/>
              </a:rPr>
              <a:t>; </a:t>
            </a:r>
            <a:r>
              <a:rPr dirty="0" sz="2400" spc="-5">
                <a:latin typeface="Times New Roman"/>
                <a:cs typeface="Times New Roman"/>
              </a:rPr>
              <a:t>This instruction will not know</a:t>
            </a:r>
            <a:r>
              <a:rPr dirty="0" sz="2400" spc="-6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whether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to  increment the byte pointed to by BX or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word pointed to by  BX.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205"/>
              </a:lnSpc>
            </a:pPr>
            <a:fld id="{81D60167-4931-47E6-BA6A-407CBD079E47}" type="slidenum">
              <a:rPr dirty="0" spc="-5"/>
              <a:t>11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1908301" y="4044696"/>
            <a:ext cx="346329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26465" algn="l"/>
                <a:tab pos="1985010" algn="l"/>
                <a:tab pos="282384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INC</a:t>
            </a:r>
            <a:r>
              <a:rPr dirty="0" sz="2400" spc="-5" b="1">
                <a:latin typeface="Times New Roman"/>
                <a:cs typeface="Times New Roman"/>
              </a:rPr>
              <a:t>	BYTE	PTR	[BX]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65902" y="4044696"/>
            <a:ext cx="2375535" cy="742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5"/>
              </a:lnSpc>
            </a:pPr>
            <a:r>
              <a:rPr dirty="0" sz="2400" spc="-5">
                <a:latin typeface="Times New Roman"/>
                <a:cs typeface="Times New Roman"/>
              </a:rPr>
              <a:t>;increment the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byte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dirty="0" sz="2400" spc="-5">
                <a:latin typeface="Times New Roman"/>
                <a:cs typeface="Times New Roman"/>
              </a:rPr>
              <a:t>;pointed to by</a:t>
            </a:r>
            <a:r>
              <a:rPr dirty="0" sz="2400" spc="-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BX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6802" y="4847844"/>
            <a:ext cx="7693025" cy="154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1485900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This PTR operator can also be used to override the  declared type of variable </a:t>
            </a:r>
            <a:r>
              <a:rPr dirty="0" sz="2400">
                <a:latin typeface="Times New Roman"/>
                <a:cs typeface="Times New Roman"/>
              </a:rPr>
              <a:t>. </a:t>
            </a:r>
            <a:r>
              <a:rPr dirty="0" sz="2400" spc="-5">
                <a:latin typeface="Times New Roman"/>
                <a:cs typeface="Times New Roman"/>
              </a:rPr>
              <a:t>If we want </a:t>
            </a:r>
            <a:r>
              <a:rPr dirty="0" sz="2400">
                <a:latin typeface="Times New Roman"/>
                <a:cs typeface="Times New Roman"/>
              </a:rPr>
              <a:t>to access the </a:t>
            </a:r>
            <a:r>
              <a:rPr dirty="0" sz="2400" spc="-5">
                <a:latin typeface="Times New Roman"/>
                <a:cs typeface="Times New Roman"/>
              </a:rPr>
              <a:t>a byte </a:t>
            </a:r>
            <a:r>
              <a:rPr dirty="0" sz="2400">
                <a:latin typeface="Times New Roman"/>
                <a:cs typeface="Times New Roman"/>
              </a:rPr>
              <a:t>in </a:t>
            </a:r>
            <a:r>
              <a:rPr dirty="0" sz="2400" spc="-5">
                <a:latin typeface="Times New Roman"/>
                <a:cs typeface="Times New Roman"/>
              </a:rPr>
              <a:t>an  </a:t>
            </a:r>
            <a:r>
              <a:rPr dirty="0" sz="2400">
                <a:latin typeface="Times New Roman"/>
                <a:cs typeface="Times New Roman"/>
              </a:rPr>
              <a:t>array  </a:t>
            </a:r>
            <a:r>
              <a:rPr dirty="0" sz="2400" spc="-5" b="1">
                <a:latin typeface="Times New Roman"/>
                <a:cs typeface="Times New Roman"/>
              </a:rPr>
              <a:t>WORDS      DW     437Ah,</a:t>
            </a:r>
            <a:r>
              <a:rPr dirty="0" sz="2400" spc="16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0B97h,</a:t>
            </a:r>
            <a:endParaRPr sz="2400">
              <a:latin typeface="Times New Roman"/>
              <a:cs typeface="Times New Roman"/>
            </a:endParaRPr>
          </a:p>
          <a:p>
            <a:pPr marL="888365">
              <a:lnSpc>
                <a:spcPct val="100000"/>
              </a:lnSpc>
              <a:spcBef>
                <a:spcPts val="570"/>
              </a:spcBef>
              <a:tabLst>
                <a:tab pos="2413000" algn="l"/>
                <a:tab pos="3971925" algn="l"/>
                <a:tab pos="473392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MOV	AL,</a:t>
            </a:r>
            <a:r>
              <a:rPr dirty="0" sz="2400" b="1">
                <a:latin typeface="Times New Roman"/>
                <a:cs typeface="Times New Roman"/>
              </a:rPr>
              <a:t> BYTE	PTR	</a:t>
            </a:r>
            <a:r>
              <a:rPr dirty="0" sz="2400" spc="-5" b="1">
                <a:latin typeface="Times New Roman"/>
                <a:cs typeface="Times New Roman"/>
              </a:rPr>
              <a:t>WORDS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48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3902" y="1757171"/>
            <a:ext cx="7828915" cy="3506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1840864" algn="l"/>
                <a:tab pos="27552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PUBLIC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The </a:t>
            </a:r>
            <a:r>
              <a:rPr dirty="0" sz="2400" spc="-5" b="1">
                <a:latin typeface="Times New Roman"/>
                <a:cs typeface="Times New Roman"/>
              </a:rPr>
              <a:t>PUBLIC </a:t>
            </a:r>
            <a:r>
              <a:rPr dirty="0" sz="2400" spc="-5">
                <a:latin typeface="Times New Roman"/>
                <a:cs typeface="Times New Roman"/>
              </a:rPr>
              <a:t>directive is used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to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instruct  the assembler that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specified name or label will be accessed  from other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modules.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  <a:spcBef>
                <a:spcPts val="570"/>
              </a:spcBef>
              <a:tabLst>
                <a:tab pos="2756535" algn="l"/>
                <a:tab pos="591185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PUBLIC	DIVISOR,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DIVIDEND	</a:t>
            </a:r>
            <a:r>
              <a:rPr dirty="0" sz="2400" spc="-5">
                <a:latin typeface="Times New Roman"/>
                <a:cs typeface="Times New Roman"/>
              </a:rPr>
              <a:t>;these</a:t>
            </a:r>
            <a:r>
              <a:rPr dirty="0" sz="2400" spc="-9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two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variables are public so </a:t>
            </a:r>
            <a:r>
              <a:rPr dirty="0" sz="2400">
                <a:latin typeface="Times New Roman"/>
                <a:cs typeface="Times New Roman"/>
              </a:rPr>
              <a:t>these </a:t>
            </a:r>
            <a:r>
              <a:rPr dirty="0" sz="2400" spc="-5">
                <a:latin typeface="Times New Roman"/>
                <a:cs typeface="Times New Roman"/>
              </a:rPr>
              <a:t>are available to all</a:t>
            </a:r>
            <a:r>
              <a:rPr dirty="0" sz="2400" spc="-8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modules.</a:t>
            </a:r>
            <a:endParaRPr sz="2400">
              <a:latin typeface="Times New Roman"/>
              <a:cs typeface="Times New Roman"/>
            </a:endParaRPr>
          </a:p>
          <a:p>
            <a:pPr marL="355600" marR="310515" indent="2400300">
              <a:lnSpc>
                <a:spcPct val="100000"/>
              </a:lnSpc>
              <a:spcBef>
                <a:spcPts val="570"/>
              </a:spcBef>
            </a:pPr>
            <a:r>
              <a:rPr dirty="0" sz="2400" spc="-5">
                <a:latin typeface="Times New Roman"/>
                <a:cs typeface="Times New Roman"/>
              </a:rPr>
              <a:t>If </a:t>
            </a:r>
            <a:r>
              <a:rPr dirty="0" sz="2400">
                <a:latin typeface="Times New Roman"/>
                <a:cs typeface="Times New Roman"/>
              </a:rPr>
              <a:t>an instruction in a module </a:t>
            </a:r>
            <a:r>
              <a:rPr dirty="0" sz="2400" spc="-5">
                <a:latin typeface="Times New Roman"/>
                <a:cs typeface="Times New Roman"/>
              </a:rPr>
              <a:t>refers </a:t>
            </a:r>
            <a:r>
              <a:rPr dirty="0" sz="2400">
                <a:latin typeface="Times New Roman"/>
                <a:cs typeface="Times New Roman"/>
              </a:rPr>
              <a:t>to</a:t>
            </a:r>
            <a:r>
              <a:rPr dirty="0" sz="2400" spc="-1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  </a:t>
            </a:r>
            <a:r>
              <a:rPr dirty="0" sz="2400" spc="-5">
                <a:latin typeface="Times New Roman"/>
                <a:cs typeface="Times New Roman"/>
              </a:rPr>
              <a:t>variable in another assembly module, we can access that  module by declaring as </a:t>
            </a:r>
            <a:r>
              <a:rPr dirty="0" sz="2400" spc="-5" b="1">
                <a:latin typeface="Times New Roman"/>
                <a:cs typeface="Times New Roman"/>
              </a:rPr>
              <a:t>EXTRN</a:t>
            </a:r>
            <a:r>
              <a:rPr dirty="0" sz="2400" spc="-70" b="1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directive.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205"/>
              </a:lnSpc>
            </a:pPr>
            <a:fld id="{81D60167-4931-47E6-BA6A-407CBD079E47}" type="slidenum">
              <a:rPr dirty="0" spc="-5"/>
              <a:t>11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48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3902" y="1833371"/>
            <a:ext cx="195580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1840864" algn="l"/>
              </a:tabLst>
            </a:pPr>
            <a:r>
              <a:rPr dirty="0" sz="2400" b="1">
                <a:latin typeface="Times New Roman"/>
                <a:cs typeface="Times New Roman"/>
              </a:rPr>
              <a:t>TYPE	</a:t>
            </a: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205"/>
              </a:lnSpc>
            </a:pPr>
            <a:fld id="{81D60167-4931-47E6-BA6A-407CBD079E47}" type="slidenum">
              <a:rPr dirty="0" spc="-5"/>
              <a:t>11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3737102" y="1833371"/>
            <a:ext cx="5092700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Times New Roman"/>
                <a:cs typeface="Times New Roman"/>
              </a:rPr>
              <a:t>TYPE </a:t>
            </a:r>
            <a:r>
              <a:rPr dirty="0" sz="2400" spc="-5">
                <a:latin typeface="Times New Roman"/>
                <a:cs typeface="Times New Roman"/>
              </a:rPr>
              <a:t>operator instructs the assembler</a:t>
            </a:r>
            <a:r>
              <a:rPr dirty="0" sz="2400" spc="-8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to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902" y="2198370"/>
            <a:ext cx="8037830" cy="3736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100330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determine the type of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variable and determines the number of  bytes specified to that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variable.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  <a:p>
            <a:pPr marL="355600" marR="1150620">
              <a:lnSpc>
                <a:spcPct val="119800"/>
              </a:lnSpc>
            </a:pPr>
            <a:r>
              <a:rPr dirty="0" sz="2400" spc="-5" b="1">
                <a:latin typeface="Times New Roman"/>
                <a:cs typeface="Times New Roman"/>
              </a:rPr>
              <a:t>Byte type variable </a:t>
            </a:r>
            <a:r>
              <a:rPr dirty="0" sz="2400" b="1">
                <a:latin typeface="Times New Roman"/>
                <a:cs typeface="Times New Roman"/>
              </a:rPr>
              <a:t>– </a:t>
            </a:r>
            <a:r>
              <a:rPr dirty="0" sz="2400" spc="-5" b="1">
                <a:latin typeface="Times New Roman"/>
                <a:cs typeface="Times New Roman"/>
              </a:rPr>
              <a:t>assembler will give </a:t>
            </a:r>
            <a:r>
              <a:rPr dirty="0" sz="2400" b="1">
                <a:latin typeface="Times New Roman"/>
                <a:cs typeface="Times New Roman"/>
              </a:rPr>
              <a:t>a </a:t>
            </a:r>
            <a:r>
              <a:rPr dirty="0" sz="2400" spc="-5" b="1">
                <a:latin typeface="Times New Roman"/>
                <a:cs typeface="Times New Roman"/>
              </a:rPr>
              <a:t>value </a:t>
            </a:r>
            <a:r>
              <a:rPr dirty="0" sz="2400" b="1">
                <a:latin typeface="Times New Roman"/>
                <a:cs typeface="Times New Roman"/>
              </a:rPr>
              <a:t>1  </a:t>
            </a:r>
            <a:r>
              <a:rPr dirty="0" sz="2400" spc="-5" b="1">
                <a:latin typeface="Times New Roman"/>
                <a:cs typeface="Times New Roman"/>
              </a:rPr>
              <a:t>Word type variable </a:t>
            </a:r>
            <a:r>
              <a:rPr dirty="0" sz="2400" b="1">
                <a:latin typeface="Times New Roman"/>
                <a:cs typeface="Times New Roman"/>
              </a:rPr>
              <a:t>– </a:t>
            </a:r>
            <a:r>
              <a:rPr dirty="0" sz="2400" spc="-5" b="1">
                <a:latin typeface="Times New Roman"/>
                <a:cs typeface="Times New Roman"/>
              </a:rPr>
              <a:t>assembler will give </a:t>
            </a:r>
            <a:r>
              <a:rPr dirty="0" sz="2400" b="1">
                <a:latin typeface="Times New Roman"/>
                <a:cs typeface="Times New Roman"/>
              </a:rPr>
              <a:t>a </a:t>
            </a:r>
            <a:r>
              <a:rPr dirty="0" sz="2400" spc="-5" b="1">
                <a:latin typeface="Times New Roman"/>
                <a:cs typeface="Times New Roman"/>
              </a:rPr>
              <a:t>value</a:t>
            </a:r>
            <a:r>
              <a:rPr dirty="0" sz="2400" spc="-8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70"/>
              </a:spcBef>
            </a:pPr>
            <a:r>
              <a:rPr dirty="0" sz="2400" spc="-5" b="1">
                <a:latin typeface="Times New Roman"/>
                <a:cs typeface="Times New Roman"/>
              </a:rPr>
              <a:t>Double word type variable </a:t>
            </a:r>
            <a:r>
              <a:rPr dirty="0" sz="2400" b="1">
                <a:latin typeface="Times New Roman"/>
                <a:cs typeface="Times New Roman"/>
              </a:rPr>
              <a:t>– </a:t>
            </a:r>
            <a:r>
              <a:rPr dirty="0" sz="2400" spc="-5" b="1">
                <a:latin typeface="Times New Roman"/>
                <a:cs typeface="Times New Roman"/>
              </a:rPr>
              <a:t>assembler will give </a:t>
            </a:r>
            <a:r>
              <a:rPr dirty="0" sz="2400" b="1">
                <a:latin typeface="Times New Roman"/>
                <a:cs typeface="Times New Roman"/>
              </a:rPr>
              <a:t>a </a:t>
            </a:r>
            <a:r>
              <a:rPr dirty="0" sz="2400" spc="-5" b="1">
                <a:latin typeface="Times New Roman"/>
                <a:cs typeface="Times New Roman"/>
              </a:rPr>
              <a:t>value</a:t>
            </a:r>
            <a:r>
              <a:rPr dirty="0" sz="2400" spc="-5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4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Times New Roman"/>
              <a:cs typeface="Times New Roman"/>
            </a:endParaRPr>
          </a:p>
          <a:p>
            <a:pPr marL="355600" marR="5080">
              <a:lnSpc>
                <a:spcPct val="100000"/>
              </a:lnSpc>
              <a:tabLst>
                <a:tab pos="1828800" algn="l"/>
                <a:tab pos="338264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ADD	BX,</a:t>
            </a:r>
            <a:r>
              <a:rPr dirty="0" sz="2400" b="1">
                <a:latin typeface="Times New Roman"/>
                <a:cs typeface="Times New Roman"/>
              </a:rPr>
              <a:t> TYPE	WORD_ </a:t>
            </a:r>
            <a:r>
              <a:rPr dirty="0" sz="2400" spc="-5" b="1">
                <a:latin typeface="Times New Roman"/>
                <a:cs typeface="Times New Roman"/>
              </a:rPr>
              <a:t>ARRAY </a:t>
            </a:r>
            <a:r>
              <a:rPr dirty="0" sz="2400" b="1">
                <a:latin typeface="Times New Roman"/>
                <a:cs typeface="Times New Roman"/>
              </a:rPr>
              <a:t>; hear </a:t>
            </a:r>
            <a:r>
              <a:rPr dirty="0" sz="2400" spc="-5" b="1">
                <a:latin typeface="Times New Roman"/>
                <a:cs typeface="Times New Roman"/>
              </a:rPr>
              <a:t>we</a:t>
            </a:r>
            <a:r>
              <a:rPr dirty="0" sz="2400" spc="-4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want</a:t>
            </a:r>
            <a:r>
              <a:rPr dirty="0" sz="2400" spc="-1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to  increment	</a:t>
            </a:r>
            <a:r>
              <a:rPr dirty="0" sz="2400" spc="-5" b="1">
                <a:latin typeface="Times New Roman"/>
                <a:cs typeface="Times New Roman"/>
              </a:rPr>
              <a:t>BX </a:t>
            </a:r>
            <a:r>
              <a:rPr dirty="0" sz="2400" b="1">
                <a:latin typeface="Times New Roman"/>
                <a:cs typeface="Times New Roman"/>
              </a:rPr>
              <a:t>to </a:t>
            </a:r>
            <a:r>
              <a:rPr dirty="0" sz="2400" spc="-5" b="1">
                <a:latin typeface="Times New Roman"/>
                <a:cs typeface="Times New Roman"/>
              </a:rPr>
              <a:t>point </a:t>
            </a:r>
            <a:r>
              <a:rPr dirty="0" sz="2400" b="1">
                <a:latin typeface="Times New Roman"/>
                <a:cs typeface="Times New Roman"/>
              </a:rPr>
              <a:t>to next </a:t>
            </a:r>
            <a:r>
              <a:rPr dirty="0" sz="2400" spc="-5" b="1">
                <a:latin typeface="Times New Roman"/>
                <a:cs typeface="Times New Roman"/>
              </a:rPr>
              <a:t>word in an </a:t>
            </a:r>
            <a:r>
              <a:rPr dirty="0" sz="2400" b="1">
                <a:latin typeface="Times New Roman"/>
                <a:cs typeface="Times New Roman"/>
              </a:rPr>
              <a:t>array of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words.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84245" y="891540"/>
            <a:ext cx="4089400" cy="548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</a:t>
            </a:r>
            <a:r>
              <a:rPr dirty="0" spc="-5"/>
              <a:t>	Directives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4642" y="1348740"/>
            <a:ext cx="3848735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55065" algn="l"/>
              </a:tabLst>
            </a:pPr>
            <a:r>
              <a:rPr dirty="0" spc="-5"/>
              <a:t>DOS	</a:t>
            </a:r>
            <a:r>
              <a:rPr dirty="0"/>
              <a:t>Function</a:t>
            </a:r>
            <a:r>
              <a:rPr dirty="0" spc="-100"/>
              <a:t> </a:t>
            </a:r>
            <a:r>
              <a:rPr dirty="0"/>
              <a:t>Calls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205"/>
              </a:lnSpc>
            </a:pPr>
            <a:fld id="{81D60167-4931-47E6-BA6A-407CBD079E47}" type="slidenum">
              <a:rPr dirty="0" spc="-5"/>
              <a:t>11</a:t>
            </a:fld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89177" y="2601231"/>
          <a:ext cx="7371715" cy="3062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9265"/>
                <a:gridCol w="1233684"/>
                <a:gridCol w="5158773"/>
              </a:tblGrid>
              <a:tr h="435778">
                <a:tc>
                  <a:txBody>
                    <a:bodyPr/>
                    <a:lstStyle/>
                    <a:p>
                      <a:pPr marL="365125" indent="-342900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Wingdings"/>
                        <a:buChar char=""/>
                        <a:tabLst>
                          <a:tab pos="365125" algn="l"/>
                        </a:tabLst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AH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2400" b="1">
                          <a:latin typeface="Times New Roman"/>
                          <a:cs typeface="Times New Roman"/>
                        </a:rPr>
                        <a:t>00H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24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Terminate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2400" spc="-10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Program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8150">
                <a:tc>
                  <a:txBody>
                    <a:bodyPr/>
                    <a:lstStyle/>
                    <a:p>
                      <a:pPr marL="365125" indent="-34290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"/>
                        <a:tabLst>
                          <a:tab pos="365125" algn="l"/>
                        </a:tabLst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AH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 b="1">
                          <a:latin typeface="Times New Roman"/>
                          <a:cs typeface="Times New Roman"/>
                        </a:rPr>
                        <a:t>01H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24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Read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dirty="0" sz="2400" spc="-10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Keyboard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8150">
                <a:tc>
                  <a:txBody>
                    <a:bodyPr/>
                    <a:lstStyle/>
                    <a:p>
                      <a:pPr marL="365125" indent="-34290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"/>
                        <a:tabLst>
                          <a:tab pos="365125" algn="l"/>
                        </a:tabLst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AH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 b="1">
                          <a:latin typeface="Times New Roman"/>
                          <a:cs typeface="Times New Roman"/>
                        </a:rPr>
                        <a:t>02H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24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Write to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Standard Output</a:t>
                      </a:r>
                      <a:r>
                        <a:rPr dirty="0" sz="2400" spc="-9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Device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8150">
                <a:tc>
                  <a:txBody>
                    <a:bodyPr/>
                    <a:lstStyle/>
                    <a:p>
                      <a:pPr marL="365125" indent="-34290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"/>
                        <a:tabLst>
                          <a:tab pos="365125" algn="l"/>
                        </a:tabLst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AH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 b="1">
                          <a:latin typeface="Times New Roman"/>
                          <a:cs typeface="Times New Roman"/>
                        </a:rPr>
                        <a:t>08H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24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Read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Standard Input without</a:t>
                      </a:r>
                      <a:r>
                        <a:rPr dirty="0" sz="2400" spc="-9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Echo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8150">
                <a:tc>
                  <a:txBody>
                    <a:bodyPr/>
                    <a:lstStyle/>
                    <a:p>
                      <a:pPr marL="365125" indent="-34290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"/>
                        <a:tabLst>
                          <a:tab pos="365125" algn="l"/>
                        </a:tabLst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AH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 b="1">
                          <a:latin typeface="Times New Roman"/>
                          <a:cs typeface="Times New Roman"/>
                        </a:rPr>
                        <a:t>09H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24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Display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Character</a:t>
                      </a:r>
                      <a:r>
                        <a:rPr dirty="0" sz="2400" spc="-1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String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8150">
                <a:tc>
                  <a:txBody>
                    <a:bodyPr/>
                    <a:lstStyle/>
                    <a:p>
                      <a:pPr marL="365125" indent="-34290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"/>
                        <a:tabLst>
                          <a:tab pos="365125" algn="l"/>
                        </a:tabLst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AH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0AH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24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Buffered keyboard</a:t>
                      </a:r>
                      <a:r>
                        <a:rPr dirty="0" sz="2400" spc="-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Input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5778">
                <a:tc>
                  <a:txBody>
                    <a:bodyPr/>
                    <a:lstStyle/>
                    <a:p>
                      <a:pPr marL="365125" indent="-34290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Wingdings"/>
                        <a:buChar char=""/>
                        <a:tabLst>
                          <a:tab pos="365125" algn="l"/>
                        </a:tabLst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INT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 b="1">
                          <a:latin typeface="Times New Roman"/>
                          <a:cs typeface="Times New Roman"/>
                        </a:rPr>
                        <a:t>21H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24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Call DOS</a:t>
                      </a:r>
                      <a:r>
                        <a:rPr dirty="0" sz="2400" spc="-1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Function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3902" y="1720565"/>
            <a:ext cx="8039100" cy="4502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89800"/>
              </a:lnSpc>
              <a:buFont typeface="Wingdings"/>
              <a:buChar char=""/>
              <a:tabLst>
                <a:tab pos="355600" algn="l"/>
                <a:tab pos="1839595" algn="l"/>
                <a:tab pos="3669665" algn="l"/>
                <a:tab pos="45840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ASSUME	</a:t>
            </a:r>
            <a:r>
              <a:rPr dirty="0" sz="2400" b="1">
                <a:latin typeface="Times New Roman"/>
                <a:cs typeface="Times New Roman"/>
              </a:rPr>
              <a:t>Directive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The ASSUME</a:t>
            </a:r>
            <a:r>
              <a:rPr dirty="0" sz="2400" spc="-5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directive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is 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used to tell the assembler that the name of the logical </a:t>
            </a:r>
            <a:r>
              <a:rPr dirty="0" sz="2400" spc="-10">
                <a:latin typeface="Times New Roman"/>
                <a:cs typeface="Times New Roman"/>
              </a:rPr>
              <a:t>segment  </a:t>
            </a:r>
            <a:r>
              <a:rPr dirty="0" sz="2400" spc="-5">
                <a:latin typeface="Times New Roman"/>
                <a:cs typeface="Times New Roman"/>
              </a:rPr>
              <a:t>should be used for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specified segment. The 8086 </a:t>
            </a:r>
            <a:r>
              <a:rPr dirty="0" sz="2400" spc="-10">
                <a:latin typeface="Times New Roman"/>
                <a:cs typeface="Times New Roman"/>
              </a:rPr>
              <a:t>works  </a:t>
            </a:r>
            <a:r>
              <a:rPr dirty="0" sz="2400" spc="-5">
                <a:latin typeface="Times New Roman"/>
                <a:cs typeface="Times New Roman"/>
              </a:rPr>
              <a:t>directly with only 4 physical segments: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Code segment,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data  segment,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stack segment, and an extra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segment.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  <a:p>
            <a:pPr marL="355600" marR="66675" indent="571500">
              <a:lnSpc>
                <a:spcPct val="89900"/>
              </a:lnSpc>
              <a:spcBef>
                <a:spcPts val="570"/>
              </a:spcBef>
              <a:tabLst>
                <a:tab pos="2754630" algn="l"/>
                <a:tab pos="45840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ASUME	</a:t>
            </a:r>
            <a:r>
              <a:rPr dirty="0" sz="2400" b="1">
                <a:latin typeface="Times New Roman"/>
                <a:cs typeface="Times New Roman"/>
              </a:rPr>
              <a:t>CS:CODE	</a:t>
            </a:r>
            <a:r>
              <a:rPr dirty="0" sz="2400" spc="-5">
                <a:latin typeface="Times New Roman"/>
                <a:cs typeface="Times New Roman"/>
              </a:rPr>
              <a:t>;This tells</a:t>
            </a:r>
            <a:r>
              <a:rPr dirty="0" sz="2400" spc="-6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the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assembler  that the logical segment named CODE contains the instruction  statements for the program and should be treated as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code  segment.</a:t>
            </a:r>
            <a:endParaRPr sz="2400">
              <a:latin typeface="Times New Roman"/>
              <a:cs typeface="Times New Roman"/>
            </a:endParaRPr>
          </a:p>
          <a:p>
            <a:pPr marL="355600" marR="494665" indent="571500">
              <a:lnSpc>
                <a:spcPts val="2590"/>
              </a:lnSpc>
              <a:spcBef>
                <a:spcPts val="610"/>
              </a:spcBef>
              <a:tabLst>
                <a:tab pos="2754630" algn="l"/>
                <a:tab pos="45840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ASUME	</a:t>
            </a:r>
            <a:r>
              <a:rPr dirty="0" sz="2400" b="1">
                <a:latin typeface="Times New Roman"/>
                <a:cs typeface="Times New Roman"/>
              </a:rPr>
              <a:t>DS:DATA	</a:t>
            </a:r>
            <a:r>
              <a:rPr dirty="0" sz="2400" spc="-5">
                <a:latin typeface="Times New Roman"/>
                <a:cs typeface="Times New Roman"/>
              </a:rPr>
              <a:t>;This tells</a:t>
            </a:r>
            <a:r>
              <a:rPr dirty="0" sz="2400" spc="-6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the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assembler  that for any instruction which refers to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data in the data  segment, data will found in the logical segment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DATA.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442" y="9677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98702" y="1863852"/>
            <a:ext cx="7702550" cy="4320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277495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1840864" algn="l"/>
                <a:tab pos="27552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DB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DB directive is used </a:t>
            </a:r>
            <a:r>
              <a:rPr dirty="0" sz="2400">
                <a:latin typeface="Times New Roman"/>
                <a:cs typeface="Times New Roman"/>
              </a:rPr>
              <a:t>to </a:t>
            </a:r>
            <a:r>
              <a:rPr dirty="0" sz="2400" spc="-5">
                <a:latin typeface="Times New Roman"/>
                <a:cs typeface="Times New Roman"/>
              </a:rPr>
              <a:t>declare</a:t>
            </a:r>
            <a:r>
              <a:rPr dirty="0" sz="2400" spc="-6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byte-  type variable or to store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byte in memory</a:t>
            </a:r>
            <a:r>
              <a:rPr dirty="0" sz="2400" spc="-6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location.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  <a:p>
            <a:pPr marL="355600" marR="479425" indent="-342900">
              <a:lnSpc>
                <a:spcPct val="100000"/>
              </a:lnSpc>
              <a:spcBef>
                <a:spcPts val="570"/>
              </a:spcBef>
              <a:buFont typeface="Times New Roman"/>
              <a:buAutoNum type="arabicPeriod"/>
              <a:tabLst>
                <a:tab pos="355600" algn="l"/>
                <a:tab pos="1301750" algn="l"/>
                <a:tab pos="1840864" algn="l"/>
                <a:tab pos="275463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PRICE		DB	</a:t>
            </a:r>
            <a:r>
              <a:rPr dirty="0" sz="2400" b="1">
                <a:latin typeface="Times New Roman"/>
                <a:cs typeface="Times New Roman"/>
              </a:rPr>
              <a:t>49h, 98h, 29h </a:t>
            </a:r>
            <a:r>
              <a:rPr dirty="0" sz="2400">
                <a:latin typeface="Times New Roman"/>
                <a:cs typeface="Times New Roman"/>
              </a:rPr>
              <a:t>;Declare an array</a:t>
            </a:r>
            <a:r>
              <a:rPr dirty="0" sz="2400" spc="-1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of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3  </a:t>
            </a:r>
            <a:r>
              <a:rPr dirty="0" sz="2400" spc="-5">
                <a:latin typeface="Times New Roman"/>
                <a:cs typeface="Times New Roman"/>
              </a:rPr>
              <a:t>bytes,	named as PRICE and</a:t>
            </a:r>
            <a:r>
              <a:rPr dirty="0" sz="2400" spc="-8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initialize.</a:t>
            </a:r>
            <a:endParaRPr sz="2400">
              <a:latin typeface="Times New Roman"/>
              <a:cs typeface="Times New Roman"/>
            </a:endParaRPr>
          </a:p>
          <a:p>
            <a:pPr marL="355600" marR="454659" indent="-342900">
              <a:lnSpc>
                <a:spcPct val="100000"/>
              </a:lnSpc>
              <a:spcBef>
                <a:spcPts val="570"/>
              </a:spcBef>
              <a:buFont typeface="Times New Roman"/>
              <a:buAutoNum type="arabicPeriod"/>
              <a:tabLst>
                <a:tab pos="355600" algn="l"/>
                <a:tab pos="1840864" algn="l"/>
                <a:tab pos="2755265" algn="l"/>
                <a:tab pos="45840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NAME	DB	‘ABCDEF’	</a:t>
            </a:r>
            <a:r>
              <a:rPr dirty="0" sz="2400">
                <a:latin typeface="Times New Roman"/>
                <a:cs typeface="Times New Roman"/>
              </a:rPr>
              <a:t>;Declare </a:t>
            </a:r>
            <a:r>
              <a:rPr dirty="0" sz="2400" spc="-5">
                <a:latin typeface="Times New Roman"/>
                <a:cs typeface="Times New Roman"/>
              </a:rPr>
              <a:t>an array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of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6  </a:t>
            </a:r>
            <a:r>
              <a:rPr dirty="0" sz="2400" spc="-5">
                <a:latin typeface="Times New Roman"/>
                <a:cs typeface="Times New Roman"/>
              </a:rPr>
              <a:t>bytes and initialize with ASCII code for</a:t>
            </a:r>
            <a:r>
              <a:rPr dirty="0" sz="2400" spc="-7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letters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570"/>
              </a:spcBef>
              <a:buFont typeface="Times New Roman"/>
              <a:buAutoNum type="arabicPeriod"/>
              <a:tabLst>
                <a:tab pos="355600" algn="l"/>
                <a:tab pos="1842135" algn="l"/>
                <a:tab pos="2756535" algn="l"/>
                <a:tab pos="3365500" algn="l"/>
                <a:tab pos="45840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TEMP	DB	100	DUP(?)	</a:t>
            </a:r>
            <a:r>
              <a:rPr dirty="0" sz="2400" spc="-5">
                <a:latin typeface="Times New Roman"/>
                <a:cs typeface="Times New Roman"/>
              </a:rPr>
              <a:t>;Set 100 bytes</a:t>
            </a:r>
            <a:r>
              <a:rPr dirty="0" sz="2400" spc="-6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of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storage  in memory and give it the name as TEMP, but leave the 100  bytes uninitialized. Program instructions will load values  into these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locations.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3902" y="1724914"/>
            <a:ext cx="7804784" cy="4570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208279" indent="-342900">
              <a:lnSpc>
                <a:spcPts val="2590"/>
              </a:lnSpc>
              <a:buFont typeface="Wingdings"/>
              <a:buChar char=""/>
              <a:tabLst>
                <a:tab pos="355600" algn="l"/>
                <a:tab pos="1488440" algn="l"/>
                <a:tab pos="1840864" algn="l"/>
                <a:tab pos="2755265" algn="l"/>
              </a:tabLst>
            </a:pPr>
            <a:r>
              <a:rPr dirty="0" sz="2400" b="1">
                <a:latin typeface="Times New Roman"/>
                <a:cs typeface="Times New Roman"/>
              </a:rPr>
              <a:t>DW	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The DW directive is used to</a:t>
            </a:r>
            <a:r>
              <a:rPr dirty="0" sz="2400" spc="-6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define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  </a:t>
            </a:r>
            <a:r>
              <a:rPr dirty="0" sz="2400" spc="-5">
                <a:latin typeface="Times New Roman"/>
                <a:cs typeface="Times New Roman"/>
              </a:rPr>
              <a:t>variable	of </a:t>
            </a:r>
            <a:r>
              <a:rPr dirty="0" sz="2400">
                <a:latin typeface="Times New Roman"/>
                <a:cs typeface="Times New Roman"/>
              </a:rPr>
              <a:t>type </a:t>
            </a:r>
            <a:r>
              <a:rPr dirty="0" sz="2400" spc="-5">
                <a:latin typeface="Times New Roman"/>
                <a:cs typeface="Times New Roman"/>
              </a:rPr>
              <a:t>word or </a:t>
            </a:r>
            <a:r>
              <a:rPr dirty="0" sz="2400">
                <a:latin typeface="Times New Roman"/>
                <a:cs typeface="Times New Roman"/>
              </a:rPr>
              <a:t>to </a:t>
            </a:r>
            <a:r>
              <a:rPr dirty="0" sz="2400" spc="-5">
                <a:latin typeface="Times New Roman"/>
                <a:cs typeface="Times New Roman"/>
              </a:rPr>
              <a:t>reserve storage </a:t>
            </a:r>
            <a:r>
              <a:rPr dirty="0" sz="2400">
                <a:latin typeface="Times New Roman"/>
                <a:cs typeface="Times New Roman"/>
              </a:rPr>
              <a:t>location</a:t>
            </a:r>
            <a:r>
              <a:rPr dirty="0" sz="2400" spc="-8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of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type  </a:t>
            </a:r>
            <a:r>
              <a:rPr dirty="0" sz="2400" spc="-5">
                <a:latin typeface="Times New Roman"/>
                <a:cs typeface="Times New Roman"/>
              </a:rPr>
              <a:t>word </a:t>
            </a: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-9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memory.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  <a:p>
            <a:pPr marL="355600" marR="34925" indent="571500">
              <a:lnSpc>
                <a:spcPct val="89900"/>
              </a:lnSpc>
              <a:spcBef>
                <a:spcPts val="570"/>
              </a:spcBef>
              <a:tabLst>
                <a:tab pos="3670300" algn="l"/>
                <a:tab pos="45840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MULTIPLIER	</a:t>
            </a:r>
            <a:r>
              <a:rPr dirty="0" sz="2400" b="1">
                <a:latin typeface="Times New Roman"/>
                <a:cs typeface="Times New Roman"/>
              </a:rPr>
              <a:t>DW	</a:t>
            </a:r>
            <a:r>
              <a:rPr dirty="0" sz="2400" spc="-5" b="1">
                <a:latin typeface="Times New Roman"/>
                <a:cs typeface="Times New Roman"/>
              </a:rPr>
              <a:t>437Ah </a:t>
            </a:r>
            <a:r>
              <a:rPr dirty="0" sz="2400" b="1">
                <a:latin typeface="Times New Roman"/>
                <a:cs typeface="Times New Roman"/>
              </a:rPr>
              <a:t>; </a:t>
            </a:r>
            <a:r>
              <a:rPr dirty="0" sz="2400" spc="-5">
                <a:latin typeface="Times New Roman"/>
                <a:cs typeface="Times New Roman"/>
              </a:rPr>
              <a:t>this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declares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  </a:t>
            </a:r>
            <a:r>
              <a:rPr dirty="0" sz="2400" spc="-5">
                <a:latin typeface="Times New Roman"/>
                <a:cs typeface="Times New Roman"/>
              </a:rPr>
              <a:t>variable of type word and named it as MULTIPLIER. This  variable is initialized with the value 437Ah when </a:t>
            </a:r>
            <a:r>
              <a:rPr dirty="0" sz="2400">
                <a:latin typeface="Times New Roman"/>
                <a:cs typeface="Times New Roman"/>
              </a:rPr>
              <a:t>it </a:t>
            </a:r>
            <a:r>
              <a:rPr dirty="0" sz="2400" spc="-5">
                <a:latin typeface="Times New Roman"/>
                <a:cs typeface="Times New Roman"/>
              </a:rPr>
              <a:t>is </a:t>
            </a:r>
            <a:r>
              <a:rPr dirty="0" sz="2400">
                <a:latin typeface="Times New Roman"/>
                <a:cs typeface="Times New Roman"/>
              </a:rPr>
              <a:t>loaded  </a:t>
            </a:r>
            <a:r>
              <a:rPr dirty="0" sz="2400" spc="-5">
                <a:latin typeface="Times New Roman"/>
                <a:cs typeface="Times New Roman"/>
              </a:rPr>
              <a:t>into memory to</a:t>
            </a:r>
            <a:r>
              <a:rPr dirty="0" sz="2400" spc="-9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run.</a:t>
            </a:r>
            <a:endParaRPr sz="2400">
              <a:latin typeface="Times New Roman"/>
              <a:cs typeface="Times New Roman"/>
            </a:endParaRPr>
          </a:p>
          <a:p>
            <a:pPr marL="355600" marR="243840" indent="571500">
              <a:lnSpc>
                <a:spcPts val="2590"/>
              </a:lnSpc>
              <a:spcBef>
                <a:spcPts val="610"/>
              </a:spcBef>
              <a:tabLst>
                <a:tab pos="1841500" algn="l"/>
                <a:tab pos="27552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EXP1	DW	</a:t>
            </a:r>
            <a:r>
              <a:rPr dirty="0" sz="2400" b="1">
                <a:latin typeface="Times New Roman"/>
                <a:cs typeface="Times New Roman"/>
              </a:rPr>
              <a:t>1234h, 3456h, 5678h ; </a:t>
            </a:r>
            <a:r>
              <a:rPr dirty="0" sz="2400" spc="-5">
                <a:latin typeface="Times New Roman"/>
                <a:cs typeface="Times New Roman"/>
              </a:rPr>
              <a:t>this</a:t>
            </a:r>
            <a:r>
              <a:rPr dirty="0" sz="2400" spc="9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declares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an 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array of </a:t>
            </a:r>
            <a:r>
              <a:rPr dirty="0" sz="2400">
                <a:latin typeface="Times New Roman"/>
                <a:cs typeface="Times New Roman"/>
              </a:rPr>
              <a:t>3 </a:t>
            </a:r>
            <a:r>
              <a:rPr dirty="0" sz="2400" spc="-5">
                <a:latin typeface="Times New Roman"/>
                <a:cs typeface="Times New Roman"/>
              </a:rPr>
              <a:t>words and initialized with specified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values.</a:t>
            </a:r>
            <a:endParaRPr sz="2400">
              <a:latin typeface="Times New Roman"/>
              <a:cs typeface="Times New Roman"/>
            </a:endParaRPr>
          </a:p>
          <a:p>
            <a:pPr marL="355600" marR="5080" indent="571500">
              <a:lnSpc>
                <a:spcPts val="2590"/>
              </a:lnSpc>
              <a:spcBef>
                <a:spcPts val="575"/>
              </a:spcBef>
              <a:tabLst>
                <a:tab pos="2755900" algn="l"/>
                <a:tab pos="3670300" algn="l"/>
                <a:tab pos="45847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STOR1	DW	</a:t>
            </a:r>
            <a:r>
              <a:rPr dirty="0" sz="2400" b="1">
                <a:latin typeface="Times New Roman"/>
                <a:cs typeface="Times New Roman"/>
              </a:rPr>
              <a:t>100	</a:t>
            </a:r>
            <a:r>
              <a:rPr dirty="0" sz="2400" spc="-5" b="1">
                <a:latin typeface="Times New Roman"/>
                <a:cs typeface="Times New Roman"/>
              </a:rPr>
              <a:t>DUP(0); </a:t>
            </a:r>
            <a:r>
              <a:rPr dirty="0" sz="2400">
                <a:latin typeface="Times New Roman"/>
                <a:cs typeface="Times New Roman"/>
              </a:rPr>
              <a:t>Reserve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array  </a:t>
            </a:r>
            <a:r>
              <a:rPr dirty="0" sz="2400" spc="-5">
                <a:latin typeface="Times New Roman"/>
                <a:cs typeface="Times New Roman"/>
              </a:rPr>
              <a:t>of 100 words of memory and initialize all words with  </a:t>
            </a:r>
            <a:r>
              <a:rPr dirty="0" sz="2400">
                <a:latin typeface="Times New Roman"/>
                <a:cs typeface="Times New Roman"/>
              </a:rPr>
              <a:t>0000.Array </a:t>
            </a:r>
            <a:r>
              <a:rPr dirty="0" sz="2400" spc="-5">
                <a:latin typeface="Times New Roman"/>
                <a:cs typeface="Times New Roman"/>
              </a:rPr>
              <a:t>is </a:t>
            </a:r>
            <a:r>
              <a:rPr dirty="0" sz="2400">
                <a:latin typeface="Times New Roman"/>
                <a:cs typeface="Times New Roman"/>
              </a:rPr>
              <a:t>named </a:t>
            </a:r>
            <a:r>
              <a:rPr dirty="0" sz="2400" spc="-5">
                <a:latin typeface="Times New Roman"/>
                <a:cs typeface="Times New Roman"/>
              </a:rPr>
              <a:t>as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STOR1.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442" y="8915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3902" y="1635252"/>
            <a:ext cx="101219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END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2822701" y="1635252"/>
            <a:ext cx="5439410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26465" algn="l"/>
              </a:tabLst>
            </a:pP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END directive is placed after the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last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6870" marR="86360">
              <a:lnSpc>
                <a:spcPct val="100000"/>
              </a:lnSpc>
            </a:pPr>
            <a:r>
              <a:rPr dirty="0" spc="-5"/>
              <a:t>statement of </a:t>
            </a:r>
            <a:r>
              <a:rPr dirty="0"/>
              <a:t>a </a:t>
            </a:r>
            <a:r>
              <a:rPr dirty="0" spc="-5"/>
              <a:t>program to tell the assembler that this is the end  of </a:t>
            </a:r>
            <a:r>
              <a:rPr dirty="0"/>
              <a:t>the </a:t>
            </a:r>
            <a:r>
              <a:rPr dirty="0" spc="-5"/>
              <a:t>program </a:t>
            </a:r>
            <a:r>
              <a:rPr dirty="0"/>
              <a:t>module. The </a:t>
            </a:r>
            <a:r>
              <a:rPr dirty="0" spc="-5"/>
              <a:t>assembler will </a:t>
            </a:r>
            <a:r>
              <a:rPr dirty="0"/>
              <a:t>ignore </a:t>
            </a:r>
            <a:r>
              <a:rPr dirty="0" spc="-5"/>
              <a:t>any  statement after an END directive. Carriage return is required  after the END</a:t>
            </a:r>
            <a:r>
              <a:rPr dirty="0" spc="-95"/>
              <a:t> </a:t>
            </a:r>
            <a:r>
              <a:rPr dirty="0" spc="-5"/>
              <a:t>directive.</a:t>
            </a:r>
          </a:p>
          <a:p>
            <a:pPr marL="356870" marR="61594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6870" algn="l"/>
                <a:tab pos="1842135" algn="l"/>
                <a:tab pos="2756535" algn="l"/>
                <a:tab pos="3704590" algn="l"/>
              </a:tabLst>
            </a:pPr>
            <a:r>
              <a:rPr dirty="0" spc="-5" b="1">
                <a:latin typeface="Times New Roman"/>
                <a:cs typeface="Times New Roman"/>
              </a:rPr>
              <a:t>ENDP	</a:t>
            </a:r>
            <a:r>
              <a:rPr dirty="0"/>
              <a:t>-	</a:t>
            </a:r>
            <a:r>
              <a:rPr dirty="0" spc="-5"/>
              <a:t>ENDP	directive is used along</a:t>
            </a:r>
            <a:r>
              <a:rPr dirty="0" spc="-60"/>
              <a:t> </a:t>
            </a:r>
            <a:r>
              <a:rPr dirty="0" spc="-5"/>
              <a:t>with</a:t>
            </a:r>
            <a:r>
              <a:rPr dirty="0" spc="-15"/>
              <a:t> </a:t>
            </a:r>
            <a:r>
              <a:rPr dirty="0"/>
              <a:t>the  </a:t>
            </a:r>
            <a:r>
              <a:rPr dirty="0" spc="-5"/>
              <a:t>name of </a:t>
            </a:r>
            <a:r>
              <a:rPr dirty="0"/>
              <a:t>the </a:t>
            </a:r>
            <a:r>
              <a:rPr dirty="0" spc="-5"/>
              <a:t>procedure </a:t>
            </a:r>
            <a:r>
              <a:rPr dirty="0"/>
              <a:t>to indicate the end </a:t>
            </a:r>
            <a:r>
              <a:rPr dirty="0" spc="-5"/>
              <a:t>of </a:t>
            </a:r>
            <a:r>
              <a:rPr dirty="0"/>
              <a:t>a </a:t>
            </a:r>
            <a:r>
              <a:rPr dirty="0" spc="-5"/>
              <a:t>procedure </a:t>
            </a:r>
            <a:r>
              <a:rPr dirty="0"/>
              <a:t>to the  assembler</a:t>
            </a:r>
          </a:p>
          <a:p>
            <a:pPr marL="35687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6870" algn="l"/>
              </a:tabLst>
            </a:pPr>
            <a:r>
              <a:rPr dirty="0" b="1">
                <a:latin typeface="Times New Roman"/>
                <a:cs typeface="Times New Roman"/>
              </a:rPr>
              <a:t>Example:</a:t>
            </a:r>
          </a:p>
          <a:p>
            <a:pPr marL="356870">
              <a:lnSpc>
                <a:spcPct val="100000"/>
              </a:lnSpc>
              <a:spcBef>
                <a:spcPts val="570"/>
              </a:spcBef>
              <a:tabLst>
                <a:tab pos="2755900" algn="l"/>
              </a:tabLst>
            </a:pPr>
            <a:r>
              <a:rPr dirty="0" spc="-5" b="1">
                <a:latin typeface="Times New Roman"/>
                <a:cs typeface="Times New Roman"/>
              </a:rPr>
              <a:t>SQUARE_NUM	</a:t>
            </a:r>
            <a:r>
              <a:rPr dirty="0" b="1">
                <a:latin typeface="Times New Roman"/>
                <a:cs typeface="Times New Roman"/>
              </a:rPr>
              <a:t>PROCE </a:t>
            </a:r>
            <a:r>
              <a:rPr dirty="0"/>
              <a:t>; </a:t>
            </a:r>
            <a:r>
              <a:rPr dirty="0" spc="-5"/>
              <a:t>It start the</a:t>
            </a:r>
            <a:r>
              <a:rPr dirty="0" spc="-100"/>
              <a:t> </a:t>
            </a:r>
            <a:r>
              <a:rPr dirty="0" spc="-5"/>
              <a:t>procedure</a:t>
            </a:r>
          </a:p>
          <a:p>
            <a:pPr marL="356870">
              <a:lnSpc>
                <a:spcPct val="100000"/>
              </a:lnSpc>
              <a:spcBef>
                <a:spcPts val="570"/>
              </a:spcBef>
            </a:pPr>
            <a:r>
              <a:rPr dirty="0"/>
              <a:t>;Some </a:t>
            </a:r>
            <a:r>
              <a:rPr dirty="0" spc="-5"/>
              <a:t>steps </a:t>
            </a:r>
            <a:r>
              <a:rPr dirty="0"/>
              <a:t>to </a:t>
            </a:r>
            <a:r>
              <a:rPr dirty="0" spc="-5"/>
              <a:t>find </a:t>
            </a:r>
            <a:r>
              <a:rPr dirty="0"/>
              <a:t>the </a:t>
            </a:r>
            <a:r>
              <a:rPr dirty="0" spc="-5"/>
              <a:t>square root of </a:t>
            </a:r>
            <a:r>
              <a:rPr dirty="0"/>
              <a:t>a</a:t>
            </a:r>
            <a:r>
              <a:rPr dirty="0" spc="-100"/>
              <a:t> </a:t>
            </a:r>
            <a:r>
              <a:rPr dirty="0" spc="-5"/>
              <a:t>number</a:t>
            </a:r>
          </a:p>
          <a:p>
            <a:pPr marL="356870">
              <a:lnSpc>
                <a:spcPct val="100000"/>
              </a:lnSpc>
              <a:spcBef>
                <a:spcPts val="570"/>
              </a:spcBef>
              <a:tabLst>
                <a:tab pos="2757170" algn="l"/>
              </a:tabLst>
            </a:pPr>
            <a:r>
              <a:rPr dirty="0" spc="-5" b="1">
                <a:latin typeface="Times New Roman"/>
                <a:cs typeface="Times New Roman"/>
              </a:rPr>
              <a:t>SQUARE_NUM	ENDP </a:t>
            </a:r>
            <a:r>
              <a:rPr dirty="0" spc="-5"/>
              <a:t>;Hear it is the End for the</a:t>
            </a:r>
            <a:r>
              <a:rPr dirty="0"/>
              <a:t> </a:t>
            </a:r>
            <a:r>
              <a:rPr dirty="0" spc="-5"/>
              <a:t>procedure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48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56102" y="2109978"/>
            <a:ext cx="127000" cy="1837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4270502" y="2109978"/>
            <a:ext cx="4003040" cy="1837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179955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End </a:t>
            </a:r>
            <a:r>
              <a:rPr dirty="0" sz="2400">
                <a:latin typeface="Times New Roman"/>
                <a:cs typeface="Times New Roman"/>
              </a:rPr>
              <a:t>Program  </a:t>
            </a:r>
            <a:r>
              <a:rPr dirty="0" sz="2400" spc="-5">
                <a:latin typeface="Times New Roman"/>
                <a:cs typeface="Times New Roman"/>
              </a:rPr>
              <a:t>End</a:t>
            </a:r>
            <a:r>
              <a:rPr dirty="0" sz="2400" spc="-9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Procedure  </a:t>
            </a:r>
            <a:r>
              <a:rPr dirty="0" sz="2400" spc="-5">
                <a:latin typeface="Times New Roman"/>
                <a:cs typeface="Times New Roman"/>
              </a:rPr>
              <a:t>End Segment  Equate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Align </a:t>
            </a:r>
            <a:r>
              <a:rPr dirty="0" sz="2400" spc="-5">
                <a:latin typeface="Times New Roman"/>
                <a:cs typeface="Times New Roman"/>
              </a:rPr>
              <a:t>on </a:t>
            </a:r>
            <a:r>
              <a:rPr dirty="0" sz="2400">
                <a:latin typeface="Times New Roman"/>
                <a:cs typeface="Times New Roman"/>
              </a:rPr>
              <a:t>Even </a:t>
            </a:r>
            <a:r>
              <a:rPr dirty="0" sz="2400" spc="-5">
                <a:latin typeface="Times New Roman"/>
                <a:cs typeface="Times New Roman"/>
              </a:rPr>
              <a:t>Memory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Address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7302" y="2109978"/>
            <a:ext cx="1435735" cy="2202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ts val="2875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END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875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ENDP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875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ENDS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875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EQU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875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EVEN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EXTRN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3902" y="1711452"/>
            <a:ext cx="7920355" cy="1169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1840864" algn="l"/>
                <a:tab pos="27552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ENDS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This ENDS directive is used with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name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of  the segment to indicate the end of that logic</a:t>
            </a:r>
            <a:r>
              <a:rPr dirty="0" sz="2400" spc="-6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segment.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1908301" y="2952750"/>
            <a:ext cx="337883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840864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CODE</a:t>
            </a:r>
            <a:r>
              <a:rPr dirty="0" sz="2400" spc="-5" b="1">
                <a:latin typeface="Times New Roman"/>
                <a:cs typeface="Times New Roman"/>
              </a:rPr>
              <a:t>	SEGMENT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65902" y="2952750"/>
            <a:ext cx="3213100" cy="742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5"/>
              </a:lnSpc>
            </a:pPr>
            <a:r>
              <a:rPr dirty="0" sz="2400" spc="-5">
                <a:latin typeface="Times New Roman"/>
                <a:cs typeface="Times New Roman"/>
              </a:rPr>
              <a:t>;Hear it Start the</a:t>
            </a:r>
            <a:r>
              <a:rPr dirty="0" sz="2400" spc="-9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logic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  <a:tabLst>
                <a:tab pos="1263650" algn="l"/>
              </a:tabLst>
            </a:pPr>
            <a:r>
              <a:rPr dirty="0" sz="2400" spc="-5">
                <a:latin typeface="Times New Roman"/>
                <a:cs typeface="Times New Roman"/>
              </a:rPr>
              <a:t>;segment	containing</a:t>
            </a:r>
            <a:r>
              <a:rPr dirty="0" sz="2400" spc="-10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code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8301" y="3755897"/>
            <a:ext cx="6463030" cy="742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; </a:t>
            </a:r>
            <a:r>
              <a:rPr dirty="0" sz="2400" spc="-5">
                <a:latin typeface="Times New Roman"/>
                <a:cs typeface="Times New Roman"/>
              </a:rPr>
              <a:t>Some instructions statements to perform the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logical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dirty="0" sz="2400" spc="-5">
                <a:latin typeface="Times New Roman"/>
                <a:cs typeface="Times New Roman"/>
              </a:rPr>
              <a:t>;operation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8301" y="4559045"/>
            <a:ext cx="266954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8415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CODE</a:t>
            </a:r>
            <a:r>
              <a:rPr dirty="0" sz="2400" spc="-5" b="1">
                <a:latin typeface="Times New Roman"/>
                <a:cs typeface="Times New Roman"/>
              </a:rPr>
              <a:t>	</a:t>
            </a:r>
            <a:r>
              <a:rPr dirty="0" sz="2400" spc="-5" b="1">
                <a:latin typeface="Times New Roman"/>
                <a:cs typeface="Times New Roman"/>
              </a:rPr>
              <a:t>ENDS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5902" y="4559045"/>
            <a:ext cx="3240405" cy="742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5"/>
              </a:lnSpc>
            </a:pPr>
            <a:r>
              <a:rPr dirty="0" sz="2400">
                <a:latin typeface="Times New Roman"/>
                <a:cs typeface="Times New Roman"/>
              </a:rPr>
              <a:t>;End </a:t>
            </a:r>
            <a:r>
              <a:rPr dirty="0" sz="2400" spc="-5">
                <a:latin typeface="Times New Roman"/>
                <a:cs typeface="Times New Roman"/>
              </a:rPr>
              <a:t>of segment named</a:t>
            </a:r>
            <a:r>
              <a:rPr dirty="0" sz="2400" spc="-8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dirty="0" sz="2400" spc="-5">
                <a:latin typeface="Times New Roman"/>
                <a:cs typeface="Times New Roman"/>
              </a:rPr>
              <a:t>;CODE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48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41502" y="1347216"/>
            <a:ext cx="8002270" cy="538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ts val="2745"/>
              </a:lnSpc>
              <a:buFont typeface="Wingdings"/>
              <a:buChar char=""/>
              <a:tabLst>
                <a:tab pos="355600" algn="l"/>
                <a:tab pos="1840864" algn="l"/>
                <a:tab pos="2755265" algn="l"/>
              </a:tabLst>
            </a:pPr>
            <a:r>
              <a:rPr dirty="0" sz="2400" b="1">
                <a:latin typeface="Times New Roman"/>
                <a:cs typeface="Times New Roman"/>
              </a:rPr>
              <a:t>EQU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This EQU directive is used </a:t>
            </a:r>
            <a:r>
              <a:rPr dirty="0" sz="2400">
                <a:latin typeface="Times New Roman"/>
                <a:cs typeface="Times New Roman"/>
              </a:rPr>
              <a:t>to </a:t>
            </a:r>
            <a:r>
              <a:rPr dirty="0" sz="2400" spc="-5">
                <a:latin typeface="Times New Roman"/>
                <a:cs typeface="Times New Roman"/>
              </a:rPr>
              <a:t>give 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6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name</a:t>
            </a:r>
            <a:endParaRPr sz="2400">
              <a:latin typeface="Times New Roman"/>
              <a:cs typeface="Times New Roman"/>
            </a:endParaRPr>
          </a:p>
          <a:p>
            <a:pPr marL="355600" marR="313055">
              <a:lnSpc>
                <a:spcPts val="2870"/>
              </a:lnSpc>
              <a:spcBef>
                <a:spcPts val="100"/>
              </a:spcBef>
            </a:pPr>
            <a:r>
              <a:rPr dirty="0" sz="2400" spc="-5">
                <a:latin typeface="Times New Roman"/>
                <a:cs typeface="Times New Roman"/>
              </a:rPr>
              <a:t>to some value or to </a:t>
            </a:r>
            <a:r>
              <a:rPr dirty="0" sz="2400">
                <a:latin typeface="Times New Roman"/>
                <a:cs typeface="Times New Roman"/>
              </a:rPr>
              <a:t>a </a:t>
            </a:r>
            <a:r>
              <a:rPr dirty="0" sz="2400" spc="-5">
                <a:latin typeface="Times New Roman"/>
                <a:cs typeface="Times New Roman"/>
              </a:rPr>
              <a:t>symbol. Each time the assembler finds  the name in the program, it will replace the name with the  value or symbol you given </a:t>
            </a:r>
            <a:r>
              <a:rPr dirty="0" sz="2400">
                <a:latin typeface="Times New Roman"/>
                <a:cs typeface="Times New Roman"/>
              </a:rPr>
              <a:t>to that</a:t>
            </a:r>
            <a:r>
              <a:rPr dirty="0" sz="2400" spc="-8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name.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Example:</a:t>
            </a:r>
            <a:endParaRPr sz="2400">
              <a:latin typeface="Times New Roman"/>
              <a:cs typeface="Times New Roman"/>
            </a:endParaRPr>
          </a:p>
          <a:p>
            <a:pPr algn="just" marL="355600" marR="772160" indent="571500">
              <a:lnSpc>
                <a:spcPct val="100000"/>
              </a:lnSpc>
              <a:spcBef>
                <a:spcPts val="570"/>
              </a:spcBef>
            </a:pPr>
            <a:r>
              <a:rPr dirty="0" sz="2400" spc="-5" b="1">
                <a:latin typeface="Times New Roman"/>
                <a:cs typeface="Times New Roman"/>
              </a:rPr>
              <a:t>FACTOR</a:t>
            </a:r>
            <a:r>
              <a:rPr dirty="0" sz="2400" spc="59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EQU 03H </a:t>
            </a:r>
            <a:r>
              <a:rPr dirty="0" sz="2400">
                <a:latin typeface="Times New Roman"/>
                <a:cs typeface="Times New Roman"/>
              </a:rPr>
              <a:t>; </a:t>
            </a:r>
            <a:r>
              <a:rPr dirty="0" sz="2400" spc="-5">
                <a:latin typeface="Times New Roman"/>
                <a:cs typeface="Times New Roman"/>
              </a:rPr>
              <a:t>you has </a:t>
            </a:r>
            <a:r>
              <a:rPr dirty="0" sz="2400">
                <a:latin typeface="Times New Roman"/>
                <a:cs typeface="Times New Roman"/>
              </a:rPr>
              <a:t>to </a:t>
            </a:r>
            <a:r>
              <a:rPr dirty="0" sz="2400" spc="-5">
                <a:latin typeface="Times New Roman"/>
                <a:cs typeface="Times New Roman"/>
              </a:rPr>
              <a:t>write this  statement at the starting of your program and later in the  program you </a:t>
            </a:r>
            <a:r>
              <a:rPr dirty="0" sz="2400">
                <a:latin typeface="Times New Roman"/>
                <a:cs typeface="Times New Roman"/>
              </a:rPr>
              <a:t>can </a:t>
            </a:r>
            <a:r>
              <a:rPr dirty="0" sz="2400" spc="-5">
                <a:latin typeface="Times New Roman"/>
                <a:cs typeface="Times New Roman"/>
              </a:rPr>
              <a:t>use this as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follows</a:t>
            </a:r>
            <a:endParaRPr sz="2400">
              <a:latin typeface="Times New Roman"/>
              <a:cs typeface="Times New Roman"/>
            </a:endParaRPr>
          </a:p>
          <a:p>
            <a:pPr marL="355600" marR="989965" indent="571500">
              <a:lnSpc>
                <a:spcPct val="100000"/>
              </a:lnSpc>
              <a:spcBef>
                <a:spcPts val="570"/>
              </a:spcBef>
              <a:tabLst>
                <a:tab pos="1840230" algn="l"/>
                <a:tab pos="458406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ADD	AL,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FACTOR	</a:t>
            </a:r>
            <a:r>
              <a:rPr dirty="0" sz="2400">
                <a:latin typeface="Times New Roman"/>
                <a:cs typeface="Times New Roman"/>
              </a:rPr>
              <a:t>; </a:t>
            </a:r>
            <a:r>
              <a:rPr dirty="0" sz="2400" spc="-5">
                <a:latin typeface="Times New Roman"/>
                <a:cs typeface="Times New Roman"/>
              </a:rPr>
              <a:t>When it</a:t>
            </a:r>
            <a:r>
              <a:rPr dirty="0" sz="2400" spc="-6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codes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this 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instruction </a:t>
            </a:r>
            <a:r>
              <a:rPr dirty="0" sz="2400">
                <a:latin typeface="Times New Roman"/>
                <a:cs typeface="Times New Roman"/>
              </a:rPr>
              <a:t>the </a:t>
            </a:r>
            <a:r>
              <a:rPr dirty="0" sz="2400" spc="-5">
                <a:latin typeface="Times New Roman"/>
                <a:cs typeface="Times New Roman"/>
              </a:rPr>
              <a:t>assembler will code </a:t>
            </a:r>
            <a:r>
              <a:rPr dirty="0" sz="2400">
                <a:latin typeface="Times New Roman"/>
                <a:cs typeface="Times New Roman"/>
              </a:rPr>
              <a:t>it </a:t>
            </a:r>
            <a:r>
              <a:rPr dirty="0" sz="2400" spc="-5">
                <a:latin typeface="Times New Roman"/>
                <a:cs typeface="Times New Roman"/>
              </a:rPr>
              <a:t>as ADDAL,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03H</a:t>
            </a:r>
            <a:endParaRPr sz="2400">
              <a:latin typeface="Times New Roman"/>
              <a:cs typeface="Times New Roman"/>
            </a:endParaRPr>
          </a:p>
          <a:p>
            <a:pPr marL="355600" marR="5080">
              <a:lnSpc>
                <a:spcPct val="100000"/>
              </a:lnSpc>
              <a:spcBef>
                <a:spcPts val="570"/>
              </a:spcBef>
            </a:pPr>
            <a:r>
              <a:rPr dirty="0" sz="2400">
                <a:latin typeface="Times New Roman"/>
                <a:cs typeface="Times New Roman"/>
              </a:rPr>
              <a:t>;The </a:t>
            </a:r>
            <a:r>
              <a:rPr dirty="0" sz="2400" spc="-5">
                <a:latin typeface="Times New Roman"/>
                <a:cs typeface="Times New Roman"/>
              </a:rPr>
              <a:t>advantage of using EQU </a:t>
            </a:r>
            <a:r>
              <a:rPr dirty="0" sz="2400">
                <a:latin typeface="Times New Roman"/>
                <a:cs typeface="Times New Roman"/>
              </a:rPr>
              <a:t>in </a:t>
            </a:r>
            <a:r>
              <a:rPr dirty="0" sz="2400" spc="-5">
                <a:latin typeface="Times New Roman"/>
                <a:cs typeface="Times New Roman"/>
              </a:rPr>
              <a:t>this </a:t>
            </a:r>
            <a:r>
              <a:rPr dirty="0" sz="2400">
                <a:latin typeface="Times New Roman"/>
                <a:cs typeface="Times New Roman"/>
              </a:rPr>
              <a:t>manner </a:t>
            </a:r>
            <a:r>
              <a:rPr dirty="0" sz="2400" spc="-5">
                <a:latin typeface="Times New Roman"/>
                <a:cs typeface="Times New Roman"/>
              </a:rPr>
              <a:t>is, </a:t>
            </a:r>
            <a:r>
              <a:rPr dirty="0" sz="2400">
                <a:latin typeface="Times New Roman"/>
                <a:cs typeface="Times New Roman"/>
              </a:rPr>
              <a:t>if </a:t>
            </a:r>
            <a:r>
              <a:rPr dirty="0" sz="2400" spc="-5">
                <a:latin typeface="Times New Roman"/>
                <a:cs typeface="Times New Roman"/>
              </a:rPr>
              <a:t>FACTOR is  used many no of </a:t>
            </a:r>
            <a:r>
              <a:rPr dirty="0" sz="2400">
                <a:latin typeface="Times New Roman"/>
                <a:cs typeface="Times New Roman"/>
              </a:rPr>
              <a:t>times in a </a:t>
            </a:r>
            <a:r>
              <a:rPr dirty="0" sz="2400" spc="-5">
                <a:latin typeface="Times New Roman"/>
                <a:cs typeface="Times New Roman"/>
              </a:rPr>
              <a:t>program and you want </a:t>
            </a:r>
            <a:r>
              <a:rPr dirty="0" sz="2400">
                <a:latin typeface="Times New Roman"/>
                <a:cs typeface="Times New Roman"/>
              </a:rPr>
              <a:t>to </a:t>
            </a:r>
            <a:r>
              <a:rPr dirty="0" sz="2400" spc="-5">
                <a:latin typeface="Times New Roman"/>
                <a:cs typeface="Times New Roman"/>
              </a:rPr>
              <a:t>change  the value, all you had to do is change the EQU statement at  beginning, it will changes the rest of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all.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442" y="815340"/>
            <a:ext cx="5524500" cy="53213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19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22502" y="2016252"/>
            <a:ext cx="7550150" cy="4101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40005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1840864" algn="l"/>
                <a:tab pos="2755265" algn="l"/>
                <a:tab pos="5513705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EVEN	</a:t>
            </a:r>
            <a:r>
              <a:rPr dirty="0" sz="2400">
                <a:latin typeface="Times New Roman"/>
                <a:cs typeface="Times New Roman"/>
              </a:rPr>
              <a:t>-	</a:t>
            </a:r>
            <a:r>
              <a:rPr dirty="0" sz="2400" spc="-5">
                <a:latin typeface="Times New Roman"/>
                <a:cs typeface="Times New Roman"/>
              </a:rPr>
              <a:t>This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EVEN</a:t>
            </a:r>
            <a:r>
              <a:rPr dirty="0" sz="2400" spc="5" b="1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directive	instructs</a:t>
            </a:r>
            <a:r>
              <a:rPr dirty="0" sz="2400" spc="-10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the  assembler to increment the location of the counter to the  next even address </a:t>
            </a:r>
            <a:r>
              <a:rPr dirty="0" sz="2400">
                <a:latin typeface="Times New Roman"/>
                <a:cs typeface="Times New Roman"/>
              </a:rPr>
              <a:t>if it </a:t>
            </a:r>
            <a:r>
              <a:rPr dirty="0" sz="2400" spc="-5">
                <a:latin typeface="Times New Roman"/>
                <a:cs typeface="Times New Roman"/>
              </a:rPr>
              <a:t>is not already </a:t>
            </a:r>
            <a:r>
              <a:rPr dirty="0" sz="2400">
                <a:latin typeface="Times New Roman"/>
                <a:cs typeface="Times New Roman"/>
              </a:rPr>
              <a:t>in the </a:t>
            </a:r>
            <a:r>
              <a:rPr dirty="0" sz="2400" spc="-5">
                <a:latin typeface="Times New Roman"/>
                <a:cs typeface="Times New Roman"/>
              </a:rPr>
              <a:t>even address. If  </a:t>
            </a:r>
            <a:r>
              <a:rPr dirty="0" sz="2400">
                <a:latin typeface="Times New Roman"/>
                <a:cs typeface="Times New Roman"/>
              </a:rPr>
              <a:t>the </a:t>
            </a:r>
            <a:r>
              <a:rPr dirty="0" sz="2400" spc="-5">
                <a:latin typeface="Times New Roman"/>
                <a:cs typeface="Times New Roman"/>
              </a:rPr>
              <a:t>word is at even address 8086 can read </a:t>
            </a:r>
            <a:r>
              <a:rPr dirty="0" sz="2400">
                <a:latin typeface="Times New Roman"/>
                <a:cs typeface="Times New Roman"/>
              </a:rPr>
              <a:t>a memory in 1  </a:t>
            </a:r>
            <a:r>
              <a:rPr dirty="0" sz="2400" spc="-5">
                <a:latin typeface="Times New Roman"/>
                <a:cs typeface="Times New Roman"/>
              </a:rPr>
              <a:t>bus</a:t>
            </a:r>
            <a:r>
              <a:rPr dirty="0" sz="2400" spc="-9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cycle.</a:t>
            </a:r>
            <a:endParaRPr sz="2400">
              <a:latin typeface="Times New Roman"/>
              <a:cs typeface="Times New Roman"/>
            </a:endParaRPr>
          </a:p>
          <a:p>
            <a:pPr marL="355600" marR="5080" indent="2400300">
              <a:lnSpc>
                <a:spcPct val="100000"/>
              </a:lnSpc>
              <a:spcBef>
                <a:spcPts val="570"/>
              </a:spcBef>
            </a:pPr>
            <a:r>
              <a:rPr dirty="0" sz="2400">
                <a:latin typeface="Times New Roman"/>
                <a:cs typeface="Times New Roman"/>
              </a:rPr>
              <a:t>If the word </a:t>
            </a:r>
            <a:r>
              <a:rPr dirty="0" sz="2400" spc="-5">
                <a:latin typeface="Times New Roman"/>
                <a:cs typeface="Times New Roman"/>
              </a:rPr>
              <a:t>starts </a:t>
            </a:r>
            <a:r>
              <a:rPr dirty="0" sz="2400">
                <a:latin typeface="Times New Roman"/>
                <a:cs typeface="Times New Roman"/>
              </a:rPr>
              <a:t>at an odd </a:t>
            </a:r>
            <a:r>
              <a:rPr dirty="0" sz="2400" spc="-5">
                <a:latin typeface="Times New Roman"/>
                <a:cs typeface="Times New Roman"/>
              </a:rPr>
              <a:t>address,</a:t>
            </a:r>
            <a:r>
              <a:rPr dirty="0" sz="2400" spc="-7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  </a:t>
            </a:r>
            <a:r>
              <a:rPr dirty="0" sz="2400" spc="-5">
                <a:latin typeface="Times New Roman"/>
                <a:cs typeface="Times New Roman"/>
              </a:rPr>
              <a:t>8086 will take </a:t>
            </a:r>
            <a:r>
              <a:rPr dirty="0" sz="2400">
                <a:latin typeface="Times New Roman"/>
                <a:cs typeface="Times New Roman"/>
              </a:rPr>
              <a:t>2 </a:t>
            </a:r>
            <a:r>
              <a:rPr dirty="0" sz="2400" spc="-5">
                <a:latin typeface="Times New Roman"/>
                <a:cs typeface="Times New Roman"/>
              </a:rPr>
              <a:t>bus cycles to get the data. A series of  words can be read much more quickly if they are at even  address. When EVEN is used </a:t>
            </a:r>
            <a:r>
              <a:rPr dirty="0" sz="2400">
                <a:latin typeface="Times New Roman"/>
                <a:cs typeface="Times New Roman"/>
              </a:rPr>
              <a:t>the location </a:t>
            </a:r>
            <a:r>
              <a:rPr dirty="0" sz="2400" spc="-5">
                <a:latin typeface="Times New Roman"/>
                <a:cs typeface="Times New Roman"/>
              </a:rPr>
              <a:t>counter </a:t>
            </a:r>
            <a:r>
              <a:rPr dirty="0" sz="2400" spc="-10">
                <a:latin typeface="Times New Roman"/>
                <a:cs typeface="Times New Roman"/>
              </a:rPr>
              <a:t>will  </a:t>
            </a:r>
            <a:r>
              <a:rPr dirty="0" sz="2400" spc="-5">
                <a:latin typeface="Times New Roman"/>
                <a:cs typeface="Times New Roman"/>
              </a:rPr>
              <a:t>simply </a:t>
            </a:r>
            <a:r>
              <a:rPr dirty="0" sz="2400">
                <a:latin typeface="Times New Roman"/>
                <a:cs typeface="Times New Roman"/>
              </a:rPr>
              <a:t>incremented to </a:t>
            </a:r>
            <a:r>
              <a:rPr dirty="0" sz="2400" spc="-5">
                <a:latin typeface="Times New Roman"/>
                <a:cs typeface="Times New Roman"/>
              </a:rPr>
              <a:t>next address and NOP </a:t>
            </a:r>
            <a:r>
              <a:rPr dirty="0" sz="2400">
                <a:latin typeface="Times New Roman"/>
                <a:cs typeface="Times New Roman"/>
              </a:rPr>
              <a:t>instruction </a:t>
            </a:r>
            <a:r>
              <a:rPr dirty="0" sz="2400" spc="-5">
                <a:latin typeface="Times New Roman"/>
                <a:cs typeface="Times New Roman"/>
              </a:rPr>
              <a:t>is  inserted in that incremented</a:t>
            </a:r>
            <a:r>
              <a:rPr dirty="0" sz="2400" spc="-1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location.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5"/>
              </a:lnSpc>
            </a:pPr>
            <a:r>
              <a:rPr dirty="0" spc="-5"/>
              <a:t>M. Krishna</a:t>
            </a:r>
            <a:r>
              <a:rPr dirty="0" spc="-65"/>
              <a:t> </a:t>
            </a:r>
            <a:r>
              <a:rPr dirty="0" spc="-5"/>
              <a:t>Kumar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205"/>
              </a:lnSpc>
            </a:pPr>
            <a:r>
              <a:rPr dirty="0" spc="-5"/>
              <a:t>MAM/M2/LU6/V1/2004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615">
              <a:lnSpc>
                <a:spcPts val="1205"/>
              </a:lnSpc>
            </a:pPr>
            <a:fld id="{81D60167-4931-47E6-BA6A-407CBD079E47}" type="slidenum">
              <a:rPr dirty="0" spc="-5"/>
              <a:t>1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6442" y="891540"/>
            <a:ext cx="55245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97100" algn="l"/>
              </a:tabLst>
            </a:pPr>
            <a:r>
              <a:rPr dirty="0" spc="-5"/>
              <a:t>Assembler	</a:t>
            </a:r>
            <a:r>
              <a:rPr dirty="0"/>
              <a:t>Directives</a:t>
            </a:r>
            <a:r>
              <a:rPr dirty="0" spc="-100"/>
              <a:t> </a:t>
            </a:r>
            <a:r>
              <a:rPr dirty="0"/>
              <a:t>(cont..)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sdipali</dc:creator>
  <dc:title>Microsoft PowerPoint - module 2 learning unit 6</dc:title>
  <dcterms:created xsi:type="dcterms:W3CDTF">2016-04-16T11:03:04Z</dcterms:created>
  <dcterms:modified xsi:type="dcterms:W3CDTF">2016-04-16T11:03:04Z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2007-12-08T00:00:00Z</vt:filetime>
  </property>
  <property fmtid="{D5CDD505-2E9C-101B-9397-08002B2CF9AE}" pid="3" name="Creator">
    <vt:lpwstr>PScript5.dll Version 5.2</vt:lpwstr>
  </property>
  <property fmtid="{D5CDD505-2E9C-101B-9397-08002B2CF9AE}" pid="4" name="LastSaved">
    <vt:filetime>2016-04-16T00:00:00Z</vt:filetime>
  </property>
</Properties>
</file>